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8" r:id="rId4"/>
    <p:sldId id="259" r:id="rId5"/>
    <p:sldId id="270" r:id="rId6"/>
    <p:sldId id="260" r:id="rId7"/>
    <p:sldId id="271" r:id="rId8"/>
    <p:sldId id="272" r:id="rId9"/>
    <p:sldId id="273" r:id="rId10"/>
    <p:sldId id="274" r:id="rId11"/>
    <p:sldId id="276" r:id="rId12"/>
    <p:sldId id="275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18E"/>
    <a:srgbClr val="156D49"/>
    <a:srgbClr val="00682F"/>
    <a:srgbClr val="0FCF74"/>
    <a:srgbClr val="20A46F"/>
    <a:srgbClr val="60E0AD"/>
    <a:srgbClr val="70C91B"/>
    <a:srgbClr val="8ECD52"/>
    <a:srgbClr val="F3F3F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26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1013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829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7222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77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7538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9366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094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7786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0634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B41D12-3B47-4B25-9507-5FA78E26A397}" type="datetimeFigureOut">
              <a:rPr lang="es-CO" smtClean="0"/>
              <a:t>13/12/2023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B65564-34B6-4C3B-A0C9-E62A5450A1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4843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820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04" b="52640"/>
          <a:stretch/>
        </p:blipFill>
        <p:spPr>
          <a:xfrm>
            <a:off x="6755555" y="3233845"/>
            <a:ext cx="5440564" cy="362415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8" y="6026703"/>
            <a:ext cx="1600263" cy="56368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582443" y="2935302"/>
            <a:ext cx="7551932" cy="698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s-ES_tradnl" sz="48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Manual de Coberturas</a:t>
            </a:r>
            <a:endParaRPr lang="es-ES_tradnl" sz="4800" b="1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572918" y="647386"/>
            <a:ext cx="213391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5000" b="1" u="sng" dirty="0">
                <a:solidFill>
                  <a:srgbClr val="92D050"/>
                </a:solidFill>
              </a:rPr>
              <a:t>01</a:t>
            </a:r>
          </a:p>
        </p:txBody>
      </p:sp>
      <p:pic>
        <p:nvPicPr>
          <p:cNvPr id="9" name="Google Shape;85;p1">
            <a:extLst>
              <a:ext uri="{FF2B5EF4-FFF2-40B4-BE49-F238E27FC236}">
                <a16:creationId xmlns:a16="http://schemas.microsoft.com/office/drawing/2014/main" id="{BE413A90-664D-B636-6815-7C51773E049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80064" y="6243109"/>
            <a:ext cx="2405821" cy="4504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B89073F-96EB-5B0E-EE54-846C7AE4A17F}"/>
              </a:ext>
            </a:extLst>
          </p:cNvPr>
          <p:cNvSpPr txBox="1"/>
          <p:nvPr/>
        </p:nvSpPr>
        <p:spPr>
          <a:xfrm>
            <a:off x="1113183" y="3520391"/>
            <a:ext cx="45587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600"/>
              </a:spcAft>
            </a:pPr>
            <a:r>
              <a:rPr lang="es-MX" sz="2800" b="1" dirty="0">
                <a:latin typeface="Calibri" panose="020F0502020204030204" pitchFamily="34" charset="0"/>
                <a:cs typeface="Calibri" panose="020F0502020204030204" pitchFamily="34" charset="0"/>
              </a:rPr>
              <a:t>Resolución 2635 de 2023 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174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C604AD8-5508-F382-DC60-EE56721482A4}"/>
              </a:ext>
            </a:extLst>
          </p:cNvPr>
          <p:cNvSpPr txBox="1"/>
          <p:nvPr/>
        </p:nvSpPr>
        <p:spPr>
          <a:xfrm>
            <a:off x="211453" y="138513"/>
            <a:ext cx="115510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1" dirty="0">
                <a:solidFill>
                  <a:srgbClr val="00518E"/>
                </a:solidFill>
              </a:rPr>
              <a:t>Anexo 3. Documentos de: </a:t>
            </a:r>
            <a:r>
              <a:rPr lang="es-MX" sz="2000" dirty="0">
                <a:solidFill>
                  <a:srgbClr val="00518E"/>
                </a:solidFill>
              </a:rPr>
              <a:t>Lineamientos para el manejo y gestión de coberturas vegetales asociados a Sistemas Urbanos de Drenaje Sostenible, techos verdes, jardines verticales, y otras tecnologías por desarrollar.</a:t>
            </a:r>
            <a:endParaRPr lang="es-ES_tradnl" sz="2000" dirty="0">
              <a:solidFill>
                <a:srgbClr val="00518E"/>
              </a:solidFill>
            </a:endParaRPr>
          </a:p>
          <a:p>
            <a:pPr algn="ctr"/>
            <a:endParaRPr lang="es-MX" sz="2000" dirty="0">
              <a:solidFill>
                <a:srgbClr val="00518E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85430DF-1115-7C86-AD03-B5D84F3235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33" t="16831" r="13248" b="12027"/>
          <a:stretch/>
        </p:blipFill>
        <p:spPr>
          <a:xfrm>
            <a:off x="212443" y="1154176"/>
            <a:ext cx="3869206" cy="24845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782FE66-00A5-7BF6-9232-A26E502477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897" t="9897" r="29407" b="15189"/>
          <a:stretch/>
        </p:blipFill>
        <p:spPr>
          <a:xfrm>
            <a:off x="4434651" y="1994847"/>
            <a:ext cx="2904685" cy="39875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6AD2FA6-7BF5-9274-DCBD-2501F44E7F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587" t="16831" r="13093" b="12852"/>
          <a:stretch/>
        </p:blipFill>
        <p:spPr>
          <a:xfrm>
            <a:off x="7821710" y="3997235"/>
            <a:ext cx="4010453" cy="25454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2433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BE0D53D-1B47-E21D-0F6A-D799BA9AD65C}"/>
              </a:ext>
            </a:extLst>
          </p:cNvPr>
          <p:cNvSpPr txBox="1"/>
          <p:nvPr/>
        </p:nvSpPr>
        <p:spPr>
          <a:xfrm>
            <a:off x="4676503" y="651863"/>
            <a:ext cx="725314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b="0" i="0" u="none" strike="noStrike" baseline="0" dirty="0">
                <a:latin typeface="ArialMT"/>
              </a:rPr>
              <a:t>Cuando se sobreponen elementos la Estructura Ecológica Principal con la Estructura Funcional y del Cuidado, la Estructura Integradora de Patrimonios o la Estructura del Cuidado y servicios Sociales, </a:t>
            </a:r>
            <a:r>
              <a:rPr lang="es-MX" sz="1800" i="0" u="sng" strike="noStrike" baseline="0" dirty="0">
                <a:solidFill>
                  <a:srgbClr val="00518E"/>
                </a:solidFill>
                <a:latin typeface="ArialMT"/>
              </a:rPr>
              <a:t>se armonizarán los diseños paisajísticos según sus definiciones y funcionalidades de conformidad con las reglas establecidas en el artículo 15 del Decreto Distrital 531 de 2010 y la Resolución SDA 6563 de 2011 </a:t>
            </a:r>
            <a:r>
              <a:rPr lang="es-MX" sz="1800" b="0" i="0" u="none" strike="noStrike" baseline="0" dirty="0">
                <a:latin typeface="ArialMT"/>
              </a:rPr>
              <a:t>o aquellas normas que los modifiquen o sustituyan.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9D0ECC6-A378-95D3-CE8C-410E17778D4E}"/>
              </a:ext>
            </a:extLst>
          </p:cNvPr>
          <p:cNvSpPr txBox="1"/>
          <p:nvPr/>
        </p:nvSpPr>
        <p:spPr>
          <a:xfrm>
            <a:off x="384272" y="181548"/>
            <a:ext cx="4100642" cy="2566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Aft>
                <a:spcPts val="800"/>
              </a:spcAft>
            </a:pPr>
            <a:r>
              <a:rPr lang="es-ES_tradnl" sz="4000" b="1" dirty="0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4. </a:t>
            </a:r>
            <a:r>
              <a:rPr lang="es-MX" sz="4000" b="1" dirty="0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Superposición de Estructuras de Ordenamiento Territorial</a:t>
            </a:r>
            <a:endParaRPr lang="es-ES_tradnl" sz="4000" b="1" dirty="0">
              <a:solidFill>
                <a:srgbClr val="00682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F896107-9CF1-09D5-8968-D337AB5280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" t="8666" r="167" b="35335"/>
          <a:stretch/>
        </p:blipFill>
        <p:spPr>
          <a:xfrm>
            <a:off x="0" y="3429000"/>
            <a:ext cx="12192000" cy="26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187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FAC9475-AF40-6E61-5D9E-E3377ADF74B6}"/>
              </a:ext>
            </a:extLst>
          </p:cNvPr>
          <p:cNvSpPr txBox="1"/>
          <p:nvPr/>
        </p:nvSpPr>
        <p:spPr>
          <a:xfrm>
            <a:off x="0" y="1179462"/>
            <a:ext cx="121920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0" b="1" dirty="0"/>
              <a:t>GRACIAS </a:t>
            </a:r>
            <a:endParaRPr lang="es-CO" sz="25000" b="1" dirty="0"/>
          </a:p>
        </p:txBody>
      </p:sp>
    </p:spTree>
    <p:extLst>
      <p:ext uri="{BB962C8B-B14F-4D97-AF65-F5344CB8AC3E}">
        <p14:creationId xmlns:p14="http://schemas.microsoft.com/office/powerpoint/2010/main" val="2394663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9121C82-9A01-9B6B-7AFB-19A65AD3A6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5" t="-185" r="54602" b="185"/>
          <a:stretch/>
        </p:blipFill>
        <p:spPr>
          <a:xfrm>
            <a:off x="8007178" y="-31174"/>
            <a:ext cx="4184822" cy="6890379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353476" y="1040850"/>
            <a:ext cx="197043" cy="1019175"/>
          </a:xfrm>
          <a:prstGeom prst="rect">
            <a:avLst/>
          </a:prstGeom>
          <a:solidFill>
            <a:srgbClr val="70C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1159898" y="4220899"/>
            <a:ext cx="7551932" cy="59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s-ES_tradnl" sz="4000" b="1" dirty="0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Resolución 2635 de 2023</a:t>
            </a:r>
            <a:endParaRPr lang="es-ES_tradnl" sz="4000" b="1" dirty="0">
              <a:solidFill>
                <a:srgbClr val="00682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B89073F-96EB-5B0E-EE54-846C7AE4A17F}"/>
              </a:ext>
            </a:extLst>
          </p:cNvPr>
          <p:cNvSpPr txBox="1"/>
          <p:nvPr/>
        </p:nvSpPr>
        <p:spPr>
          <a:xfrm>
            <a:off x="678646" y="4826815"/>
            <a:ext cx="7012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600"/>
              </a:spcAft>
            </a:pPr>
            <a:r>
              <a:rPr lang="es-MX" i="1" dirty="0">
                <a:latin typeface="Calibri" panose="020F0502020204030204" pitchFamily="34" charset="0"/>
                <a:cs typeface="Calibri" panose="020F0502020204030204" pitchFamily="34" charset="0"/>
              </a:rPr>
              <a:t>"Por la cual se adopta por compilación el Manual de Coberturas Vegetales en el Distrito Capital y se dictan otras disposiciones”</a:t>
            </a:r>
            <a:endParaRPr lang="en-US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290" y="6036751"/>
            <a:ext cx="1600263" cy="563686"/>
          </a:xfrm>
          <a:prstGeom prst="rect">
            <a:avLst/>
          </a:prstGeom>
        </p:spPr>
      </p:pic>
      <p:pic>
        <p:nvPicPr>
          <p:cNvPr id="11" name="Google Shape;136;p5">
            <a:extLst>
              <a:ext uri="{FF2B5EF4-FFF2-40B4-BE49-F238E27FC236}">
                <a16:creationId xmlns:a16="http://schemas.microsoft.com/office/drawing/2014/main" id="{25EBDD7A-9974-84FB-F16C-ACAE02F28FC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5733" y="6089323"/>
            <a:ext cx="2619402" cy="4904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501644" y="1269680"/>
            <a:ext cx="2091428" cy="790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s-ES_tradnl" sz="2800" b="1" dirty="0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Decreto 555 de 2021</a:t>
            </a:r>
            <a:endParaRPr lang="es-ES_tradnl" sz="2800" b="1" dirty="0">
              <a:solidFill>
                <a:srgbClr val="00682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Abrir llave 1"/>
          <p:cNvSpPr/>
          <p:nvPr/>
        </p:nvSpPr>
        <p:spPr>
          <a:xfrm>
            <a:off x="2710385" y="463658"/>
            <a:ext cx="227700" cy="3108104"/>
          </a:xfrm>
          <a:prstGeom prst="leftBrace">
            <a:avLst/>
          </a:prstGeom>
          <a:ln w="19050">
            <a:solidFill>
              <a:srgbClr val="00682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/>
          <p:cNvSpPr/>
          <p:nvPr/>
        </p:nvSpPr>
        <p:spPr>
          <a:xfrm>
            <a:off x="3145135" y="340108"/>
            <a:ext cx="47138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rgbClr val="00682F"/>
                </a:solidFill>
              </a:rPr>
              <a:t>Artículo 129 </a:t>
            </a:r>
          </a:p>
          <a:p>
            <a:pPr algn="just"/>
            <a:r>
              <a:rPr lang="es-CO" dirty="0"/>
              <a:t>Consolidación de un Manual de Coberturas Vegetales en el Distrito, al extender las directrices para la </a:t>
            </a:r>
            <a:r>
              <a:rPr lang="es-CO" dirty="0" err="1"/>
              <a:t>renaturalización</a:t>
            </a:r>
            <a:r>
              <a:rPr lang="es-CO" dirty="0"/>
              <a:t> y el reverdecimiento de espacios públicos peatonales. </a:t>
            </a:r>
          </a:p>
          <a:p>
            <a:pPr algn="just"/>
            <a:endParaRPr lang="es-CO" dirty="0"/>
          </a:p>
          <a:p>
            <a:pPr algn="just"/>
            <a:r>
              <a:rPr lang="es-CO" dirty="0"/>
              <a:t>Estrategia orientada a incrementar en cantidad y diversidad las coberturas vegetales de la ciudad, para obtener mayores beneficios y servicios ambientales.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4613B75-CA71-26E8-EFFF-D79DDDF94773}"/>
              </a:ext>
            </a:extLst>
          </p:cNvPr>
          <p:cNvSpPr/>
          <p:nvPr/>
        </p:nvSpPr>
        <p:spPr>
          <a:xfrm>
            <a:off x="494814" y="4285187"/>
            <a:ext cx="197043" cy="1019175"/>
          </a:xfrm>
          <a:prstGeom prst="rect">
            <a:avLst/>
          </a:prstGeom>
          <a:solidFill>
            <a:srgbClr val="70C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8060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9121C82-9A01-9B6B-7AFB-19A65AD3A6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5" t="-185" r="54602" b="185"/>
          <a:stretch/>
        </p:blipFill>
        <p:spPr>
          <a:xfrm>
            <a:off x="455246" y="387926"/>
            <a:ext cx="3708508" cy="6106120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3752931" y="510825"/>
            <a:ext cx="8096562" cy="740869"/>
          </a:xfrm>
          <a:prstGeom prst="rect">
            <a:avLst/>
          </a:prstGeom>
          <a:solidFill>
            <a:srgbClr val="70C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4554358" y="582715"/>
            <a:ext cx="6952234" cy="59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s-ES_tradnl" sz="4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Propósito</a:t>
            </a:r>
            <a:endParaRPr lang="es-ES_tradnl" sz="40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970" y="6026703"/>
            <a:ext cx="1600263" cy="563686"/>
          </a:xfrm>
          <a:prstGeom prst="rect">
            <a:avLst/>
          </a:prstGeom>
        </p:spPr>
      </p:pic>
      <p:pic>
        <p:nvPicPr>
          <p:cNvPr id="14" name="Google Shape;136;p5">
            <a:extLst>
              <a:ext uri="{FF2B5EF4-FFF2-40B4-BE49-F238E27FC236}">
                <a16:creationId xmlns:a16="http://schemas.microsoft.com/office/drawing/2014/main" id="{25EBDD7A-9974-84FB-F16C-ACAE02F28FC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63604" y="6089323"/>
            <a:ext cx="2619402" cy="4904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/>
          <p:cNvSpPr/>
          <p:nvPr/>
        </p:nvSpPr>
        <p:spPr>
          <a:xfrm>
            <a:off x="7636017" y="1821449"/>
            <a:ext cx="39238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 </a:t>
            </a:r>
          </a:p>
          <a:p>
            <a:pPr algn="just"/>
            <a:endParaRPr lang="es-CO" sz="1600" dirty="0"/>
          </a:p>
          <a:p>
            <a:pPr algn="just"/>
            <a:r>
              <a:rPr lang="es-CO" sz="1600" dirty="0"/>
              <a:t>Lineamientos para el manejo y gestión de las coberturas vegetales presentes en el ámbito de jurisdicción territorial del Distrito Capital, estableciendo las directrices técnicas de los procesos de </a:t>
            </a:r>
            <a:r>
              <a:rPr lang="es-CO" sz="1600" dirty="0" err="1"/>
              <a:t>renaturalización</a:t>
            </a:r>
            <a:r>
              <a:rPr lang="es-CO" sz="1600" dirty="0"/>
              <a:t>, reverdecimiento, restauración, rehabilitación, recuperación y preservación.</a:t>
            </a:r>
          </a:p>
          <a:p>
            <a:pPr algn="just"/>
            <a:endParaRPr lang="es-CO" sz="1600" dirty="0"/>
          </a:p>
          <a:p>
            <a:pPr algn="just"/>
            <a:endParaRPr lang="es-CO" sz="1600" dirty="0"/>
          </a:p>
          <a:p>
            <a:pPr algn="just"/>
            <a:r>
              <a:rPr lang="es-CO" sz="1600" dirty="0"/>
              <a:t>Aumento de la cobertura vegetal y sus servicios ambientales, además de ser la herramienta para facilitar los procesos de conservación asociados a las áreas protegidas del Distrito y mejorar la calidad de vida de los ciudadanos bogotanos.</a:t>
            </a:r>
          </a:p>
          <a:p>
            <a:pPr algn="just"/>
            <a:endParaRPr lang="es-CO" sz="1600" dirty="0"/>
          </a:p>
          <a:p>
            <a:pPr algn="just"/>
            <a:endParaRPr lang="es-CO" sz="1600" dirty="0"/>
          </a:p>
          <a:p>
            <a:pPr algn="just"/>
            <a:endParaRPr lang="es-CO" sz="1600" dirty="0"/>
          </a:p>
        </p:txBody>
      </p:sp>
      <p:sp>
        <p:nvSpPr>
          <p:cNvPr id="4" name="Rectángulo 3"/>
          <p:cNvSpPr/>
          <p:nvPr/>
        </p:nvSpPr>
        <p:spPr>
          <a:xfrm>
            <a:off x="4694503" y="1323584"/>
            <a:ext cx="67533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rgbClr val="00682F"/>
                </a:solidFill>
              </a:rPr>
              <a:t>Instrumentos diseñados por la Secretaría Distrital de Ambiente y el Jardín Botánico de Bogotá José Celestino Mutis </a:t>
            </a:r>
          </a:p>
        </p:txBody>
      </p:sp>
      <p:sp>
        <p:nvSpPr>
          <p:cNvPr id="6" name="Rectángulo redondeado 5"/>
          <p:cNvSpPr/>
          <p:nvPr/>
        </p:nvSpPr>
        <p:spPr>
          <a:xfrm>
            <a:off x="4577983" y="3513939"/>
            <a:ext cx="2643804" cy="1031361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/>
          <p:cNvSpPr/>
          <p:nvPr/>
        </p:nvSpPr>
        <p:spPr>
          <a:xfrm>
            <a:off x="4500245" y="3491010"/>
            <a:ext cx="2799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dirty="0"/>
              <a:t>Generar intervenciones coordinadas para el manejo y gestión de las coberturas vegetales</a:t>
            </a:r>
          </a:p>
        </p:txBody>
      </p:sp>
    </p:spTree>
    <p:extLst>
      <p:ext uri="{BB962C8B-B14F-4D97-AF65-F5344CB8AC3E}">
        <p14:creationId xmlns:p14="http://schemas.microsoft.com/office/powerpoint/2010/main" val="383346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9121C82-9A01-9B6B-7AFB-19A65AD3A6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" t="8666" r="167" b="35335"/>
          <a:stretch/>
        </p:blipFill>
        <p:spPr>
          <a:xfrm>
            <a:off x="0" y="3000375"/>
            <a:ext cx="12192000" cy="3857626"/>
          </a:xfrm>
          <a:prstGeom prst="rect">
            <a:avLst/>
          </a:prstGeom>
        </p:spPr>
      </p:pic>
      <p:sp>
        <p:nvSpPr>
          <p:cNvPr id="10" name="Rectángulo redondeado 9"/>
          <p:cNvSpPr/>
          <p:nvPr/>
        </p:nvSpPr>
        <p:spPr>
          <a:xfrm>
            <a:off x="3972186" y="6008271"/>
            <a:ext cx="4247627" cy="5715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730" y="6065421"/>
            <a:ext cx="1189793" cy="4191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437884" y="880290"/>
            <a:ext cx="4353191" cy="54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s-ES_tradnl" sz="3600" b="1" dirty="0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1º . Objeto </a:t>
            </a:r>
            <a:endParaRPr lang="es-ES_tradnl" sz="3600" b="1" dirty="0">
              <a:solidFill>
                <a:srgbClr val="00682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0" y="600075"/>
            <a:ext cx="304799" cy="1019175"/>
          </a:xfrm>
          <a:prstGeom prst="rect">
            <a:avLst/>
          </a:prstGeom>
          <a:solidFill>
            <a:srgbClr val="70C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4791075" y="2981325"/>
            <a:ext cx="6562725" cy="344971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B89073F-96EB-5B0E-EE54-846C7AE4A17F}"/>
              </a:ext>
            </a:extLst>
          </p:cNvPr>
          <p:cNvSpPr txBox="1"/>
          <p:nvPr/>
        </p:nvSpPr>
        <p:spPr>
          <a:xfrm>
            <a:off x="4444648" y="600075"/>
            <a:ext cx="75503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b="0" i="0" u="none" strike="noStrike" baseline="0" dirty="0">
                <a:latin typeface="ArialMT"/>
              </a:rPr>
              <a:t>Adoptar por compilación el Manual de Coberturas Vegetales como </a:t>
            </a:r>
            <a:r>
              <a:rPr lang="es-CO" sz="1800" i="0" u="sng" strike="noStrike" baseline="0" dirty="0">
                <a:solidFill>
                  <a:srgbClr val="00518E"/>
                </a:solidFill>
                <a:latin typeface="ArialMT"/>
              </a:rPr>
              <a:t>instrumento que integra, articula y complementa los componentes, estrategias, instrumentos, </a:t>
            </a:r>
            <a:r>
              <a:rPr lang="es-MX" sz="1800" i="0" u="sng" strike="noStrike" baseline="0" dirty="0">
                <a:solidFill>
                  <a:srgbClr val="00518E"/>
                </a:solidFill>
                <a:latin typeface="ArialMT"/>
              </a:rPr>
              <a:t>guías, manuales, protocolos y demás insumos técnicos de intervención para la gestión y manejo de las coberturas vegetales </a:t>
            </a:r>
            <a:r>
              <a:rPr lang="es-MX" sz="1800" b="0" i="0" u="none" strike="noStrike" baseline="0" dirty="0">
                <a:latin typeface="ArialMT"/>
              </a:rPr>
              <a:t>en el Distrito Capital.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Google Shape;136;p5">
            <a:extLst>
              <a:ext uri="{FF2B5EF4-FFF2-40B4-BE49-F238E27FC236}">
                <a16:creationId xmlns:a16="http://schemas.microsoft.com/office/drawing/2014/main" id="{25EBDD7A-9974-84FB-F16C-ACAE02F28FC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06346" y="6089323"/>
            <a:ext cx="2110688" cy="395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1993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9121C82-9A01-9B6B-7AFB-19A65AD3A6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" t="8666" r="167" b="35335"/>
          <a:stretch/>
        </p:blipFill>
        <p:spPr>
          <a:xfrm>
            <a:off x="0" y="3000375"/>
            <a:ext cx="12192000" cy="3857626"/>
          </a:xfrm>
          <a:prstGeom prst="rect">
            <a:avLst/>
          </a:prstGeom>
        </p:spPr>
      </p:pic>
      <p:sp>
        <p:nvSpPr>
          <p:cNvPr id="10" name="Rectángulo redondeado 9"/>
          <p:cNvSpPr/>
          <p:nvPr/>
        </p:nvSpPr>
        <p:spPr>
          <a:xfrm>
            <a:off x="3972186" y="6008271"/>
            <a:ext cx="4247627" cy="5715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730" y="6065421"/>
            <a:ext cx="1189793" cy="4191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567152" y="817274"/>
            <a:ext cx="412411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s-ES_tradnl" sz="4000" b="1" dirty="0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2. Ámbito de aplicación</a:t>
            </a:r>
            <a:endParaRPr lang="es-ES_tradnl" sz="4000" b="1" dirty="0">
              <a:solidFill>
                <a:srgbClr val="00682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0" y="600075"/>
            <a:ext cx="304799" cy="1019175"/>
          </a:xfrm>
          <a:prstGeom prst="rect">
            <a:avLst/>
          </a:prstGeom>
          <a:solidFill>
            <a:srgbClr val="70C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4791075" y="2981325"/>
            <a:ext cx="6562725" cy="344971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B89073F-96EB-5B0E-EE54-846C7AE4A17F}"/>
              </a:ext>
            </a:extLst>
          </p:cNvPr>
          <p:cNvSpPr txBox="1"/>
          <p:nvPr/>
        </p:nvSpPr>
        <p:spPr>
          <a:xfrm>
            <a:off x="4983408" y="377418"/>
            <a:ext cx="6208468" cy="2513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600"/>
              </a:spcAft>
            </a:pPr>
            <a:r>
              <a:rPr lang="es-MX" dirty="0">
                <a:latin typeface="Calibri" panose="020F0502020204030204" pitchFamily="34" charset="0"/>
                <a:cs typeface="Calibri" panose="020F0502020204030204" pitchFamily="34" charset="0"/>
              </a:rPr>
              <a:t>Las entidades distritales, sector privado y demás actores que intervienen en el manejo y gestión de las coberturas vegetales del Distrito Capital.</a:t>
            </a:r>
          </a:p>
          <a:p>
            <a:pPr algn="just">
              <a:spcAft>
                <a:spcPts val="1600"/>
              </a:spcAft>
            </a:pPr>
            <a:r>
              <a:rPr lang="es-MX" dirty="0">
                <a:latin typeface="Calibri" panose="020F0502020204030204" pitchFamily="34" charset="0"/>
                <a:cs typeface="Calibri" panose="020F0502020204030204" pitchFamily="34" charset="0"/>
              </a:rPr>
              <a:t>En los casos que la autoridad ambiental competente no sea la Secretaría Distrital de Ambiente, </a:t>
            </a:r>
            <a:r>
              <a:rPr lang="es-MX" b="1" u="sng" dirty="0">
                <a:solidFill>
                  <a:srgbClr val="00518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 intervenciones a las coberturas vegetales deberán ser presentadas a la autoridad ambiental competente</a:t>
            </a:r>
            <a:r>
              <a:rPr lang="es-MX" dirty="0">
                <a:latin typeface="Calibri" panose="020F0502020204030204" pitchFamily="34" charset="0"/>
                <a:cs typeface="Calibri" panose="020F0502020204030204" pitchFamily="34" charset="0"/>
              </a:rPr>
              <a:t> conforme a la normativa que regule la materia.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Google Shape;136;p5">
            <a:extLst>
              <a:ext uri="{FF2B5EF4-FFF2-40B4-BE49-F238E27FC236}">
                <a16:creationId xmlns:a16="http://schemas.microsoft.com/office/drawing/2014/main" id="{25EBDD7A-9974-84FB-F16C-ACAE02F28FC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06346" y="6089323"/>
            <a:ext cx="2110688" cy="395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4436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 rot="16200000">
            <a:off x="-2104152" y="2846599"/>
            <a:ext cx="5839000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800"/>
              </a:spcAft>
            </a:pPr>
            <a:r>
              <a:rPr lang="es-ES_tradnl" sz="2800" b="1" dirty="0">
                <a:solidFill>
                  <a:srgbClr val="00682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3. Componentes del manual de coberturas vegetales de Bogotá D.C.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1762330" y="661897"/>
            <a:ext cx="2934826" cy="1279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Aft>
                <a:spcPts val="800"/>
              </a:spcAft>
            </a:pPr>
            <a:r>
              <a:rPr lang="es-MX" sz="1600" b="1" dirty="0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Lineamientos para el manejo y gestión de las coberturas vegetales en las Estructuras Funcional y del Cuidado, servicios sociales e Integradora de Patrimonios en suelo urbano.</a:t>
            </a:r>
            <a:endParaRPr lang="es-ES_tradnl" sz="1600" b="1" dirty="0">
              <a:solidFill>
                <a:srgbClr val="00682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B89073F-96EB-5B0E-EE54-846C7AE4A17F}"/>
              </a:ext>
            </a:extLst>
          </p:cNvPr>
          <p:cNvSpPr txBox="1"/>
          <p:nvPr/>
        </p:nvSpPr>
        <p:spPr>
          <a:xfrm>
            <a:off x="1795359" y="2297659"/>
            <a:ext cx="2803145" cy="382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-Manual de Coberturas Vegetales de Bogotá D.C.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-Jardines Biodiversos para Bogotá.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-Guía Técnica para el Reconocimiento y Gestión de las Coberturas Vegetales Icónicas en el Distrito Capital.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-Guía Técnica para la Valoración, Exaltación y Gestión de los Árboles Patrimoniales en el Distrito Capital.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-Guía Prácticas para establecer y manejar tu huerta.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-Guía Técnica para el Manejo de Franjas de Control Ambiental.</a:t>
            </a:r>
            <a:endParaRPr lang="es-CO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8913445" y="661897"/>
            <a:ext cx="2748468" cy="14711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just">
              <a:lnSpc>
                <a:spcPct val="80000"/>
              </a:lnSpc>
              <a:spcAft>
                <a:spcPts val="800"/>
              </a:spcAft>
              <a:defRPr sz="1600" b="1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s-MX" dirty="0"/>
              <a:t>Lineamientos para el manejo y gestión de coberturas vegetales asociados a Sistemas Urbanos de Drenaje Sostenible, techos verdes, jardines verticales, y otras tecnologías por desarrollar.</a:t>
            </a:r>
            <a:endParaRPr lang="es-ES_tradnl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B89073F-96EB-5B0E-EE54-846C7AE4A17F}"/>
              </a:ext>
            </a:extLst>
          </p:cNvPr>
          <p:cNvSpPr txBox="1"/>
          <p:nvPr/>
        </p:nvSpPr>
        <p:spPr>
          <a:xfrm>
            <a:off x="8913445" y="2297659"/>
            <a:ext cx="2748468" cy="2474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-Guía Práctica Infraestructura Vegetada Techos y Jardines Verticales.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-Catálogo de Especies Vegetales. Techos y Jardines Verticales.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-Guía Técnica de Diseño y Construcción de Sistemas Urbanos de Drenaje Sostenible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(SUDS).</a:t>
            </a:r>
            <a:endParaRPr lang="es-CO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CE5291C-98A3-0360-675C-05D6948DF22B}"/>
              </a:ext>
            </a:extLst>
          </p:cNvPr>
          <p:cNvSpPr txBox="1"/>
          <p:nvPr/>
        </p:nvSpPr>
        <p:spPr>
          <a:xfrm>
            <a:off x="5310135" y="637311"/>
            <a:ext cx="2876550" cy="12790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just">
              <a:lnSpc>
                <a:spcPct val="80000"/>
              </a:lnSpc>
              <a:spcAft>
                <a:spcPts val="800"/>
              </a:spcAft>
              <a:defRPr sz="1600" b="1">
                <a:solidFill>
                  <a:srgbClr val="0068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s-MX" dirty="0"/>
              <a:t>Lineamientos para el manejo y gestión de las coberturas vegetales en la Estructura Ecológica Principal y otras áreas de interés ambiental en el Distrito Capital.</a:t>
            </a:r>
            <a:endParaRPr lang="es-ES_tradnl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B89073F-96EB-5B0E-EE54-846C7AE4A17F}"/>
              </a:ext>
            </a:extLst>
          </p:cNvPr>
          <p:cNvSpPr txBox="1"/>
          <p:nvPr/>
        </p:nvSpPr>
        <p:spPr>
          <a:xfrm>
            <a:off x="5310135" y="2297659"/>
            <a:ext cx="2876550" cy="4165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Lineamientos para el manejo integral de las coberturas vegetales presentes en la estructura ecológica principal y otras áreas de importancia ambiental en el Distrito Capital.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fin de aportar a los procesos de recuperación, rehabilitación y preservación de la estructura, composición y función ecológica de: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-Humedales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-Parques de Montaña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-Rondas hídricas, cuerpos de agua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-Conectores ecológicos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-Bosque seco</a:t>
            </a:r>
            <a:endParaRPr lang="es-CO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8949876" y="5753954"/>
            <a:ext cx="271203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100" dirty="0"/>
              <a:t>*Compilación de instrumentos, que permita su accesibilidad de consulta para la institucionalidad y la ciudadanía, bajo el mandato extendido por el Decreto Distrital 555 de 2021.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259313" y="984457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u="sng" dirty="0">
                <a:solidFill>
                  <a:srgbClr val="92D050"/>
                </a:solidFill>
              </a:rPr>
              <a:t>1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4859917" y="98445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b="1" u="sng" dirty="0">
                <a:solidFill>
                  <a:srgbClr val="92D050"/>
                </a:solidFill>
              </a:rPr>
              <a:t>2</a:t>
            </a:r>
            <a:endParaRPr lang="es-CO" sz="3200" b="1" u="sng" dirty="0">
              <a:solidFill>
                <a:srgbClr val="92D050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8520389" y="98445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b="1" u="sng" dirty="0">
                <a:solidFill>
                  <a:srgbClr val="92D050"/>
                </a:solidFill>
              </a:rPr>
              <a:t>3</a:t>
            </a:r>
            <a:endParaRPr lang="es-CO" sz="3200" b="1" u="sng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9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87265A7-943C-3C40-0CA7-2793DE40CA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14" t="7112" r="32643" b="7302"/>
          <a:stretch/>
        </p:blipFill>
        <p:spPr>
          <a:xfrm>
            <a:off x="6438928" y="0"/>
            <a:ext cx="5362264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8701D73-A1C9-60CB-85B4-2830A4F0A2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422" t="22083" r="35234" b="64167"/>
          <a:stretch/>
        </p:blipFill>
        <p:spPr>
          <a:xfrm>
            <a:off x="762196" y="296452"/>
            <a:ext cx="4580655" cy="109537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F5D8B3E-041C-F3B7-047B-2A5D803B9E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" t="8666" r="167" b="35335"/>
          <a:stretch/>
        </p:blipFill>
        <p:spPr>
          <a:xfrm>
            <a:off x="4942" y="4609707"/>
            <a:ext cx="6433985" cy="203575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82AA2CC-FFDF-6785-20D6-DCD5BA561E70}"/>
              </a:ext>
            </a:extLst>
          </p:cNvPr>
          <p:cNvSpPr txBox="1"/>
          <p:nvPr/>
        </p:nvSpPr>
        <p:spPr>
          <a:xfrm>
            <a:off x="143352" y="2523713"/>
            <a:ext cx="5818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>
                <a:solidFill>
                  <a:srgbClr val="00518E"/>
                </a:solidFill>
              </a:rPr>
              <a:t>DTS y anexos por cada Estructura Territorial</a:t>
            </a:r>
            <a:endParaRPr lang="es-CO" sz="2800" b="1" dirty="0">
              <a:solidFill>
                <a:srgbClr val="0051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90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FB6F440-8E81-D9BF-7192-7C60BB8754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804" t="8384" r="25619" b="14227"/>
          <a:stretch/>
        </p:blipFill>
        <p:spPr>
          <a:xfrm>
            <a:off x="4674276" y="1101633"/>
            <a:ext cx="2113723" cy="24486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C4C8EFB-79CD-A2A9-A2F1-C0934C56FF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87" t="8522" r="26546" b="13952"/>
          <a:stretch/>
        </p:blipFill>
        <p:spPr>
          <a:xfrm>
            <a:off x="960390" y="1101632"/>
            <a:ext cx="1997096" cy="244861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06D8643-D1D2-14B0-C7E4-5DBBBED6F1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748" t="9072" r="14484" b="6529"/>
          <a:stretch/>
        </p:blipFill>
        <p:spPr>
          <a:xfrm>
            <a:off x="7692341" y="1101634"/>
            <a:ext cx="3082700" cy="244861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F3DBC29-8538-2E53-3C0A-D1CFB0FE54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758" t="7836" r="17037" b="5154"/>
          <a:stretch/>
        </p:blipFill>
        <p:spPr>
          <a:xfrm>
            <a:off x="594630" y="3905585"/>
            <a:ext cx="3089096" cy="273865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2E481C8-DD01-D600-CD71-46FFA9B447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367" t="9209" r="29175" b="8729"/>
          <a:stretch/>
        </p:blipFill>
        <p:spPr>
          <a:xfrm>
            <a:off x="4727879" y="3899520"/>
            <a:ext cx="2006519" cy="273258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D4C2E6C3-6927-1847-EBF6-EEE0092D932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9897" t="8247" r="28479" b="18488"/>
          <a:stretch/>
        </p:blipFill>
        <p:spPr>
          <a:xfrm>
            <a:off x="8337777" y="3899519"/>
            <a:ext cx="2096862" cy="2732585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0B4C5FA7-A6D5-C566-B8B4-DB6933EC7499}"/>
              </a:ext>
            </a:extLst>
          </p:cNvPr>
          <p:cNvSpPr txBox="1"/>
          <p:nvPr/>
        </p:nvSpPr>
        <p:spPr>
          <a:xfrm>
            <a:off x="211453" y="138513"/>
            <a:ext cx="11551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rgbClr val="00518E"/>
                </a:solidFill>
              </a:rPr>
              <a:t>Anexo 1. Documentos de: </a:t>
            </a:r>
            <a:r>
              <a:rPr lang="es-MX" sz="2000" dirty="0">
                <a:solidFill>
                  <a:srgbClr val="00518E"/>
                </a:solidFill>
              </a:rPr>
              <a:t>Lineamientos para el manejo y gestión de las coberturas vegetales en las Estructuras Funcional y del Cuidado, servicios sociales e Integradora de Patrimonios en suelo urbano.</a:t>
            </a:r>
          </a:p>
        </p:txBody>
      </p:sp>
    </p:spTree>
    <p:extLst>
      <p:ext uri="{BB962C8B-B14F-4D97-AF65-F5344CB8AC3E}">
        <p14:creationId xmlns:p14="http://schemas.microsoft.com/office/powerpoint/2010/main" val="1647736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A7B3071-5B1D-4654-FB6A-60B7C2BD59C0}"/>
              </a:ext>
            </a:extLst>
          </p:cNvPr>
          <p:cNvSpPr txBox="1"/>
          <p:nvPr/>
        </p:nvSpPr>
        <p:spPr>
          <a:xfrm>
            <a:off x="211453" y="138513"/>
            <a:ext cx="11551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rgbClr val="00518E"/>
                </a:solidFill>
              </a:rPr>
              <a:t>Anexo 2. Documentos de: </a:t>
            </a:r>
            <a:r>
              <a:rPr lang="es-MX" sz="2000" dirty="0">
                <a:solidFill>
                  <a:srgbClr val="00518E"/>
                </a:solidFill>
              </a:rPr>
              <a:t>Lineamientos para el manejo y gestión de las coberturas vegetales en la Estructura Ecológica Principal y otras áreas de interés ambiental en el Distrito Capital.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3799A73-CFD4-4B6F-40BC-55A92BEAB4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500" t="21080" r="30071" b="14921"/>
          <a:stretch/>
        </p:blipFill>
        <p:spPr>
          <a:xfrm>
            <a:off x="60962" y="1046702"/>
            <a:ext cx="1967695" cy="25826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C0DA50C-697D-42D7-3297-B660ECCC7E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928" t="8634" r="27928" b="5905"/>
          <a:stretch/>
        </p:blipFill>
        <p:spPr>
          <a:xfrm>
            <a:off x="2076647" y="1046702"/>
            <a:ext cx="1834300" cy="25826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20B201B-E9A2-E50D-66DB-A6838007E4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072" t="10921" r="4857" b="4254"/>
          <a:stretch/>
        </p:blipFill>
        <p:spPr>
          <a:xfrm>
            <a:off x="3954492" y="1046701"/>
            <a:ext cx="2114793" cy="25826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EDC47DD-296D-CE8F-DEC4-E29DC4393B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603" t="17732" r="30489" b="7492"/>
          <a:stretch/>
        </p:blipFill>
        <p:spPr>
          <a:xfrm>
            <a:off x="6112010" y="1046700"/>
            <a:ext cx="1774601" cy="25826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A606F7E-ABBF-989E-E268-E2DD0DB89F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74" t="14571" r="28557" b="18763"/>
          <a:stretch/>
        </p:blipFill>
        <p:spPr>
          <a:xfrm>
            <a:off x="7941839" y="1046699"/>
            <a:ext cx="2167254" cy="25826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5F9499F-057F-DE67-A345-885455F6F79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2062" t="14296" r="29098" b="17939"/>
          <a:stretch/>
        </p:blipFill>
        <p:spPr>
          <a:xfrm>
            <a:off x="10196183" y="1046699"/>
            <a:ext cx="1953976" cy="2582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908DA9B-82BD-CCCD-7F4E-7BBFFA75A1E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572" t="8254" r="24000" b="12850"/>
          <a:stretch/>
        </p:blipFill>
        <p:spPr>
          <a:xfrm>
            <a:off x="60962" y="3831779"/>
            <a:ext cx="1967695" cy="24906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B2BDCD1F-3744-9D75-AC28-19E82FAE16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713" t="8889" r="25215" b="8698"/>
          <a:stretch/>
        </p:blipFill>
        <p:spPr>
          <a:xfrm>
            <a:off x="2076647" y="3831778"/>
            <a:ext cx="1834300" cy="24906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87B3E11B-3E65-668F-915E-53C4847EBD8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0357" t="12343" r="34860" b="6539"/>
          <a:stretch/>
        </p:blipFill>
        <p:spPr>
          <a:xfrm>
            <a:off x="3954492" y="3831779"/>
            <a:ext cx="2114793" cy="24906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EAEDB9AF-6837-0013-EFDE-A02F13DB947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7357" t="8127" r="26286" b="8318"/>
          <a:stretch/>
        </p:blipFill>
        <p:spPr>
          <a:xfrm>
            <a:off x="6122718" y="3831778"/>
            <a:ext cx="1763893" cy="24906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3367B0EC-3773-24C6-E2F4-69CBDE14572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1429" t="4826" r="20000" b="7429"/>
          <a:stretch/>
        </p:blipFill>
        <p:spPr>
          <a:xfrm>
            <a:off x="10196183" y="3831778"/>
            <a:ext cx="1953976" cy="24906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768DF627-3D79-BCCF-0DBF-BE5D4CB88190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7071" t="15365" r="26500" b="6413"/>
          <a:stretch/>
        </p:blipFill>
        <p:spPr>
          <a:xfrm>
            <a:off x="7994434" y="3831778"/>
            <a:ext cx="2103947" cy="24906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570784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827</Words>
  <Application>Microsoft Office PowerPoint</Application>
  <PresentationFormat>Panorámica</PresentationFormat>
  <Paragraphs>57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Arial</vt:lpstr>
      <vt:lpstr>ArialMT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Secretaria Distrital de Ambiente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LUIS.ACOSTA</dc:creator>
  <cp:lastModifiedBy>21 ALQUILER</cp:lastModifiedBy>
  <cp:revision>41</cp:revision>
  <dcterms:created xsi:type="dcterms:W3CDTF">2023-11-01T18:20:01Z</dcterms:created>
  <dcterms:modified xsi:type="dcterms:W3CDTF">2023-12-13T17:18:34Z</dcterms:modified>
</cp:coreProperties>
</file>